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Arimo Bold" panose="02020500000000000000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20500000000000000" charset="0"/>
      <p:regular r:id="rId15"/>
    </p:embeddedFont>
    <p:embeddedFont>
      <p:font typeface="Inter Bold" panose="02020500000000000000" charset="0"/>
      <p:regular r:id="rId16"/>
    </p:embeddedFont>
    <p:embeddedFont>
      <p:font typeface="微軟正黑體" panose="020B0604030504040204" pitchFamily="34" charset="-12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ED47B"/>
    <a:srgbClr val="DFF9EB"/>
    <a:srgbClr val="E9FBF1"/>
    <a:srgbClr val="CFF5E0"/>
    <a:srgbClr val="F0FF8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6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9B27-1DED-4712-9E04-3DB87CBF829A}" type="datetimeFigureOut">
              <a:rPr lang="zh-TW" altLang="en-US" smtClean="0"/>
              <a:t>2024/11/22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F77E-9825-4C29-8E5A-6FDEB00ADF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F77E-9825-4C29-8E5A-6FDEB00ADF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2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2024.11.02@&#21830;3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6723" y="1707256"/>
            <a:ext cx="2912577" cy="4739853"/>
            <a:chOff x="0" y="0"/>
            <a:chExt cx="4589780" cy="4578350"/>
          </a:xfrm>
        </p:grpSpPr>
        <p:sp>
          <p:nvSpPr>
            <p:cNvPr id="3" name="Freeform 3"/>
            <p:cNvSpPr/>
            <p:nvPr/>
          </p:nvSpPr>
          <p:spPr>
            <a:xfrm>
              <a:off x="232345" y="350498"/>
              <a:ext cx="2418937" cy="3915187"/>
            </a:xfrm>
            <a:custGeom>
              <a:avLst/>
              <a:gdLst/>
              <a:ahLst/>
              <a:cxnLst/>
              <a:rect l="l" t="t" r="r" b="b"/>
              <a:pathLst>
                <a:path w="2418937" h="3915187">
                  <a:moveTo>
                    <a:pt x="20688" y="233665"/>
                  </a:moveTo>
                  <a:lnTo>
                    <a:pt x="20688" y="194720"/>
                  </a:lnTo>
                  <a:cubicBezTo>
                    <a:pt x="46947" y="194720"/>
                    <a:pt x="68431" y="159671"/>
                    <a:pt x="68431" y="116832"/>
                  </a:cubicBezTo>
                  <a:cubicBezTo>
                    <a:pt x="68431" y="73993"/>
                    <a:pt x="46947" y="38944"/>
                    <a:pt x="20688" y="38944"/>
                  </a:cubicBezTo>
                  <a:lnTo>
                    <a:pt x="20688" y="0"/>
                  </a:lnTo>
                  <a:cubicBezTo>
                    <a:pt x="60474" y="0"/>
                    <a:pt x="92302" y="51925"/>
                    <a:pt x="92302" y="116832"/>
                  </a:cubicBezTo>
                  <a:cubicBezTo>
                    <a:pt x="92302" y="181739"/>
                    <a:pt x="60474" y="233665"/>
                    <a:pt x="20688" y="233665"/>
                  </a:cubicBezTo>
                  <a:close/>
                  <a:moveTo>
                    <a:pt x="1273125" y="135006"/>
                  </a:moveTo>
                  <a:lnTo>
                    <a:pt x="1273125" y="96062"/>
                  </a:lnTo>
                  <a:lnTo>
                    <a:pt x="1129898" y="96062"/>
                  </a:lnTo>
                  <a:lnTo>
                    <a:pt x="1129898" y="135006"/>
                  </a:lnTo>
                  <a:lnTo>
                    <a:pt x="1273125" y="135006"/>
                  </a:lnTo>
                  <a:close/>
                  <a:moveTo>
                    <a:pt x="1201511" y="3915187"/>
                  </a:moveTo>
                  <a:cubicBezTo>
                    <a:pt x="1241297" y="3915187"/>
                    <a:pt x="1273125" y="3863261"/>
                    <a:pt x="1273125" y="3798354"/>
                  </a:cubicBezTo>
                  <a:lnTo>
                    <a:pt x="1249254" y="3798354"/>
                  </a:lnTo>
                  <a:cubicBezTo>
                    <a:pt x="1249254" y="3841193"/>
                    <a:pt x="1227770" y="3876242"/>
                    <a:pt x="1201511" y="3876242"/>
                  </a:cubicBezTo>
                  <a:cubicBezTo>
                    <a:pt x="1175253" y="3876242"/>
                    <a:pt x="1153769" y="3841193"/>
                    <a:pt x="1153769" y="3798354"/>
                  </a:cubicBezTo>
                  <a:lnTo>
                    <a:pt x="1129898" y="3798354"/>
                  </a:lnTo>
                  <a:cubicBezTo>
                    <a:pt x="1129898" y="3861963"/>
                    <a:pt x="1161726" y="3915187"/>
                    <a:pt x="1201511" y="3915187"/>
                  </a:cubicBezTo>
                  <a:close/>
                  <a:moveTo>
                    <a:pt x="592799" y="2919514"/>
                  </a:moveTo>
                  <a:cubicBezTo>
                    <a:pt x="592799" y="2984421"/>
                    <a:pt x="624627" y="3036346"/>
                    <a:pt x="664412" y="3036346"/>
                  </a:cubicBezTo>
                  <a:lnTo>
                    <a:pt x="664412" y="2997402"/>
                  </a:lnTo>
                  <a:cubicBezTo>
                    <a:pt x="638154" y="2997402"/>
                    <a:pt x="616670" y="2962353"/>
                    <a:pt x="616670" y="2919514"/>
                  </a:cubicBezTo>
                  <a:cubicBezTo>
                    <a:pt x="616670" y="2876675"/>
                    <a:pt x="638154" y="2841626"/>
                    <a:pt x="664412" y="2841626"/>
                  </a:cubicBezTo>
                  <a:lnTo>
                    <a:pt x="664412" y="2802681"/>
                  </a:lnTo>
                  <a:cubicBezTo>
                    <a:pt x="625423" y="2802681"/>
                    <a:pt x="592799" y="2855905"/>
                    <a:pt x="592799" y="2919514"/>
                  </a:cubicBezTo>
                  <a:close/>
                  <a:moveTo>
                    <a:pt x="101054" y="2079618"/>
                  </a:moveTo>
                  <a:lnTo>
                    <a:pt x="117764" y="2051059"/>
                  </a:lnTo>
                  <a:lnTo>
                    <a:pt x="16710" y="1886195"/>
                  </a:lnTo>
                  <a:lnTo>
                    <a:pt x="0" y="1913456"/>
                  </a:lnTo>
                  <a:lnTo>
                    <a:pt x="101054" y="2079618"/>
                  </a:lnTo>
                  <a:close/>
                  <a:moveTo>
                    <a:pt x="2418937" y="1076157"/>
                  </a:moveTo>
                  <a:lnTo>
                    <a:pt x="2418937" y="1037213"/>
                  </a:lnTo>
                  <a:lnTo>
                    <a:pt x="2275710" y="1037213"/>
                  </a:lnTo>
                  <a:lnTo>
                    <a:pt x="2275710" y="1076157"/>
                  </a:lnTo>
                  <a:lnTo>
                    <a:pt x="2418937" y="1076157"/>
                  </a:lnTo>
                  <a:close/>
                  <a:moveTo>
                    <a:pt x="2311517" y="1990047"/>
                  </a:moveTo>
                  <a:cubicBezTo>
                    <a:pt x="2311517" y="2054953"/>
                    <a:pt x="2343345" y="2106879"/>
                    <a:pt x="2383130" y="2106879"/>
                  </a:cubicBezTo>
                  <a:lnTo>
                    <a:pt x="2383130" y="2067935"/>
                  </a:lnTo>
                  <a:cubicBezTo>
                    <a:pt x="2356872" y="2067935"/>
                    <a:pt x="2335388" y="2032885"/>
                    <a:pt x="2335388" y="1990047"/>
                  </a:cubicBezTo>
                  <a:cubicBezTo>
                    <a:pt x="2335388" y="1947208"/>
                    <a:pt x="2356872" y="1912158"/>
                    <a:pt x="2383130" y="1912158"/>
                  </a:cubicBezTo>
                  <a:lnTo>
                    <a:pt x="2383130" y="1873214"/>
                  </a:lnTo>
                  <a:cubicBezTo>
                    <a:pt x="2344141" y="1873214"/>
                    <a:pt x="2311517" y="1925139"/>
                    <a:pt x="2311517" y="1990047"/>
                  </a:cubicBezTo>
                  <a:close/>
                  <a:moveTo>
                    <a:pt x="1235727" y="1052790"/>
                  </a:moveTo>
                  <a:cubicBezTo>
                    <a:pt x="1235727" y="987883"/>
                    <a:pt x="1203899" y="935958"/>
                    <a:pt x="1164113" y="935958"/>
                  </a:cubicBezTo>
                  <a:lnTo>
                    <a:pt x="1164113" y="974902"/>
                  </a:lnTo>
                  <a:cubicBezTo>
                    <a:pt x="1190372" y="974902"/>
                    <a:pt x="1211856" y="1009952"/>
                    <a:pt x="1211856" y="1052790"/>
                  </a:cubicBezTo>
                  <a:cubicBezTo>
                    <a:pt x="1211856" y="1095629"/>
                    <a:pt x="1190372" y="1130678"/>
                    <a:pt x="1164113" y="1130678"/>
                  </a:cubicBezTo>
                  <a:lnTo>
                    <a:pt x="1164113" y="1169623"/>
                  </a:lnTo>
                  <a:cubicBezTo>
                    <a:pt x="1203899" y="1169623"/>
                    <a:pt x="1235727" y="1116399"/>
                    <a:pt x="1235727" y="1052790"/>
                  </a:cubicBezTo>
                  <a:close/>
                  <a:moveTo>
                    <a:pt x="639745" y="933361"/>
                  </a:moveTo>
                  <a:lnTo>
                    <a:pt x="615874" y="933361"/>
                  </a:lnTo>
                  <a:lnTo>
                    <a:pt x="615874" y="1167026"/>
                  </a:lnTo>
                  <a:lnTo>
                    <a:pt x="639745" y="1167026"/>
                  </a:lnTo>
                  <a:lnTo>
                    <a:pt x="639745" y="933361"/>
                  </a:lnTo>
                  <a:close/>
                  <a:moveTo>
                    <a:pt x="1272329" y="2005624"/>
                  </a:moveTo>
                  <a:lnTo>
                    <a:pt x="1272329" y="1966680"/>
                  </a:lnTo>
                  <a:lnTo>
                    <a:pt x="1129103" y="1966680"/>
                  </a:lnTo>
                  <a:lnTo>
                    <a:pt x="1129103" y="2005624"/>
                  </a:lnTo>
                  <a:lnTo>
                    <a:pt x="1272329" y="2005624"/>
                  </a:lnTo>
                  <a:close/>
                  <a:moveTo>
                    <a:pt x="2418937" y="3873646"/>
                  </a:moveTo>
                  <a:lnTo>
                    <a:pt x="2418937" y="3834702"/>
                  </a:lnTo>
                  <a:lnTo>
                    <a:pt x="2275710" y="3834702"/>
                  </a:lnTo>
                  <a:lnTo>
                    <a:pt x="2275710" y="3873646"/>
                  </a:lnTo>
                  <a:lnTo>
                    <a:pt x="2418937" y="387364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14840" y="350498"/>
              <a:ext cx="2423711" cy="3972305"/>
            </a:xfrm>
            <a:custGeom>
              <a:avLst/>
              <a:gdLst/>
              <a:ahLst/>
              <a:cxnLst/>
              <a:rect l="l" t="t" r="r" b="b"/>
              <a:pathLst>
                <a:path w="2423711" h="3972305">
                  <a:moveTo>
                    <a:pt x="2376764" y="3038943"/>
                  </a:moveTo>
                  <a:lnTo>
                    <a:pt x="2352893" y="3038943"/>
                  </a:lnTo>
                  <a:lnTo>
                    <a:pt x="2352893" y="2805278"/>
                  </a:lnTo>
                  <a:lnTo>
                    <a:pt x="2376764" y="2805278"/>
                  </a:lnTo>
                  <a:lnTo>
                    <a:pt x="2376764" y="3038943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233665"/>
                  </a:lnTo>
                  <a:lnTo>
                    <a:pt x="657250" y="233665"/>
                  </a:lnTo>
                  <a:lnTo>
                    <a:pt x="657250" y="0"/>
                  </a:lnTo>
                  <a:close/>
                  <a:moveTo>
                    <a:pt x="33419" y="1152747"/>
                  </a:moveTo>
                  <a:lnTo>
                    <a:pt x="16710" y="1125486"/>
                  </a:lnTo>
                  <a:lnTo>
                    <a:pt x="117764" y="960622"/>
                  </a:lnTo>
                  <a:lnTo>
                    <a:pt x="134474" y="987883"/>
                  </a:lnTo>
                  <a:lnTo>
                    <a:pt x="33419" y="1152747"/>
                  </a:lnTo>
                  <a:close/>
                  <a:moveTo>
                    <a:pt x="1729858" y="46733"/>
                  </a:moveTo>
                  <a:lnTo>
                    <a:pt x="1746567" y="19472"/>
                  </a:lnTo>
                  <a:lnTo>
                    <a:pt x="1847622" y="184335"/>
                  </a:lnTo>
                  <a:lnTo>
                    <a:pt x="1830912" y="211596"/>
                  </a:lnTo>
                  <a:lnTo>
                    <a:pt x="1729858" y="46733"/>
                  </a:lnTo>
                  <a:close/>
                  <a:moveTo>
                    <a:pt x="1863536" y="1109908"/>
                  </a:moveTo>
                  <a:lnTo>
                    <a:pt x="1839665" y="1109908"/>
                  </a:lnTo>
                  <a:cubicBezTo>
                    <a:pt x="1839665" y="1067070"/>
                    <a:pt x="1818181" y="1032020"/>
                    <a:pt x="1791923" y="1032020"/>
                  </a:cubicBezTo>
                  <a:cubicBezTo>
                    <a:pt x="1765664" y="1032020"/>
                    <a:pt x="1744180" y="1067070"/>
                    <a:pt x="1744180" y="1109908"/>
                  </a:cubicBezTo>
                  <a:lnTo>
                    <a:pt x="1720309" y="1109908"/>
                  </a:lnTo>
                  <a:cubicBezTo>
                    <a:pt x="1720309" y="1045001"/>
                    <a:pt x="1752137" y="993076"/>
                    <a:pt x="1791923" y="993076"/>
                  </a:cubicBezTo>
                  <a:cubicBezTo>
                    <a:pt x="1830912" y="993076"/>
                    <a:pt x="1863536" y="1046299"/>
                    <a:pt x="1863536" y="1109908"/>
                  </a:cubicBezTo>
                  <a:close/>
                  <a:moveTo>
                    <a:pt x="1180823" y="3025961"/>
                  </a:moveTo>
                  <a:lnTo>
                    <a:pt x="1164113" y="2998700"/>
                  </a:lnTo>
                  <a:lnTo>
                    <a:pt x="1265167" y="2833837"/>
                  </a:lnTo>
                  <a:lnTo>
                    <a:pt x="1281877" y="2861098"/>
                  </a:lnTo>
                  <a:lnTo>
                    <a:pt x="1180823" y="3025961"/>
                  </a:lnTo>
                  <a:close/>
                  <a:moveTo>
                    <a:pt x="82753" y="3037644"/>
                  </a:moveTo>
                  <a:lnTo>
                    <a:pt x="58882" y="3037644"/>
                  </a:lnTo>
                  <a:lnTo>
                    <a:pt x="58882" y="2803980"/>
                  </a:lnTo>
                  <a:lnTo>
                    <a:pt x="82753" y="2803980"/>
                  </a:lnTo>
                  <a:lnTo>
                    <a:pt x="82753" y="3037644"/>
                  </a:lnTo>
                  <a:close/>
                  <a:moveTo>
                    <a:pt x="1803062" y="3972304"/>
                  </a:moveTo>
                  <a:lnTo>
                    <a:pt x="1779191" y="3972304"/>
                  </a:lnTo>
                  <a:lnTo>
                    <a:pt x="1779191" y="3738640"/>
                  </a:lnTo>
                  <a:lnTo>
                    <a:pt x="1803062" y="3738640"/>
                  </a:lnTo>
                  <a:lnTo>
                    <a:pt x="1803062" y="3972304"/>
                  </a:lnTo>
                  <a:close/>
                  <a:moveTo>
                    <a:pt x="143226" y="3913888"/>
                  </a:moveTo>
                  <a:lnTo>
                    <a:pt x="119355" y="3913888"/>
                  </a:lnTo>
                  <a:cubicBezTo>
                    <a:pt x="119355" y="3871050"/>
                    <a:pt x="97871" y="3836000"/>
                    <a:pt x="71613" y="3836000"/>
                  </a:cubicBezTo>
                  <a:cubicBezTo>
                    <a:pt x="45355" y="3836000"/>
                    <a:pt x="23871" y="3871050"/>
                    <a:pt x="23871" y="3913888"/>
                  </a:cubicBezTo>
                  <a:lnTo>
                    <a:pt x="0" y="3913888"/>
                  </a:lnTo>
                  <a:cubicBezTo>
                    <a:pt x="0" y="3848981"/>
                    <a:pt x="31828" y="3797056"/>
                    <a:pt x="71613" y="3797056"/>
                  </a:cubicBezTo>
                  <a:cubicBezTo>
                    <a:pt x="111398" y="3797056"/>
                    <a:pt x="143226" y="3848981"/>
                    <a:pt x="143226" y="3913888"/>
                  </a:cubicBezTo>
                  <a:close/>
                  <a:moveTo>
                    <a:pt x="2322656" y="212894"/>
                  </a:moveTo>
                  <a:lnTo>
                    <a:pt x="2305946" y="185633"/>
                  </a:lnTo>
                  <a:lnTo>
                    <a:pt x="2407001" y="20770"/>
                  </a:lnTo>
                  <a:lnTo>
                    <a:pt x="2423710" y="48031"/>
                  </a:lnTo>
                  <a:lnTo>
                    <a:pt x="2322656" y="212894"/>
                  </a:lnTo>
                  <a:close/>
                  <a:moveTo>
                    <a:pt x="601551" y="3956727"/>
                  </a:moveTo>
                  <a:lnTo>
                    <a:pt x="584841" y="3929466"/>
                  </a:lnTo>
                  <a:lnTo>
                    <a:pt x="685896" y="3764602"/>
                  </a:lnTo>
                  <a:lnTo>
                    <a:pt x="702605" y="3791863"/>
                  </a:lnTo>
                  <a:lnTo>
                    <a:pt x="601551" y="3956727"/>
                  </a:lnTo>
                  <a:close/>
                  <a:moveTo>
                    <a:pt x="1746567" y="2086109"/>
                  </a:moveTo>
                  <a:lnTo>
                    <a:pt x="1729858" y="2058848"/>
                  </a:lnTo>
                  <a:lnTo>
                    <a:pt x="1830912" y="1893984"/>
                  </a:lnTo>
                  <a:lnTo>
                    <a:pt x="1847622" y="1921245"/>
                  </a:lnTo>
                  <a:lnTo>
                    <a:pt x="1746567" y="2086109"/>
                  </a:lnTo>
                  <a:close/>
                  <a:moveTo>
                    <a:pt x="573701" y="1927736"/>
                  </a:moveTo>
                  <a:lnTo>
                    <a:pt x="597573" y="1927736"/>
                  </a:lnTo>
                  <a:cubicBezTo>
                    <a:pt x="597573" y="1970574"/>
                    <a:pt x="619056" y="2005624"/>
                    <a:pt x="645315" y="2005624"/>
                  </a:cubicBezTo>
                  <a:cubicBezTo>
                    <a:pt x="671573" y="2005624"/>
                    <a:pt x="693057" y="1970574"/>
                    <a:pt x="693057" y="1927736"/>
                  </a:cubicBezTo>
                  <a:lnTo>
                    <a:pt x="716928" y="1927736"/>
                  </a:lnTo>
                  <a:cubicBezTo>
                    <a:pt x="716928" y="1992643"/>
                    <a:pt x="685100" y="2044568"/>
                    <a:pt x="645315" y="2044568"/>
                  </a:cubicBezTo>
                  <a:cubicBezTo>
                    <a:pt x="606325" y="2044568"/>
                    <a:pt x="573701" y="1992643"/>
                    <a:pt x="573701" y="1927736"/>
                  </a:cubicBezTo>
                  <a:close/>
                  <a:moveTo>
                    <a:pt x="1863536" y="2977930"/>
                  </a:moveTo>
                  <a:lnTo>
                    <a:pt x="1839665" y="2977930"/>
                  </a:lnTo>
                  <a:cubicBezTo>
                    <a:pt x="1839665" y="2935091"/>
                    <a:pt x="1818181" y="2900042"/>
                    <a:pt x="1791923" y="2900042"/>
                  </a:cubicBezTo>
                  <a:cubicBezTo>
                    <a:pt x="1765664" y="2900042"/>
                    <a:pt x="1744180" y="2935091"/>
                    <a:pt x="1744180" y="2977930"/>
                  </a:cubicBezTo>
                  <a:lnTo>
                    <a:pt x="1720309" y="2977930"/>
                  </a:lnTo>
                  <a:cubicBezTo>
                    <a:pt x="1720309" y="2913023"/>
                    <a:pt x="1752137" y="2861098"/>
                    <a:pt x="1791923" y="2861098"/>
                  </a:cubicBezTo>
                  <a:cubicBezTo>
                    <a:pt x="1831708" y="2861098"/>
                    <a:pt x="1863536" y="2914321"/>
                    <a:pt x="1863536" y="297793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713134" y="1327350"/>
            <a:ext cx="5744525" cy="574452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2149010"/>
            <a:ext cx="10107758" cy="757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327350"/>
            <a:ext cx="9568854" cy="3773341"/>
            <a:chOff x="0" y="0"/>
            <a:chExt cx="12758472" cy="5031122"/>
          </a:xfrm>
        </p:grpSpPr>
        <p:sp>
          <p:nvSpPr>
            <p:cNvPr id="9" name="TextBox 9"/>
            <p:cNvSpPr txBox="1"/>
            <p:nvPr/>
          </p:nvSpPr>
          <p:spPr>
            <a:xfrm>
              <a:off x="0" y="161925"/>
              <a:ext cx="12758472" cy="3982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330"/>
                </a:lnSpc>
              </a:pPr>
              <a:r>
                <a:rPr lang="en-US" altLang="zh-TW" sz="11000" dirty="0">
                  <a:solidFill>
                    <a:srgbClr val="383838"/>
                  </a:solidFill>
                  <a:latin typeface="Inter Bold"/>
                </a:rPr>
                <a:t>113</a:t>
              </a:r>
              <a:r>
                <a:rPr lang="en-US" sz="11000" dirty="0">
                  <a:solidFill>
                    <a:srgbClr val="383838"/>
                  </a:solidFill>
                  <a:latin typeface="Inter Bold"/>
                </a:rPr>
                <a:t>年職場體驗</a:t>
              </a:r>
            </a:p>
            <a:p>
              <a:pPr>
                <a:lnSpc>
                  <a:spcPts val="11330"/>
                </a:lnSpc>
              </a:pPr>
              <a:r>
                <a:rPr lang="en-US" sz="11000" dirty="0" err="1">
                  <a:solidFill>
                    <a:srgbClr val="383838"/>
                  </a:solidFill>
                  <a:ea typeface="Inter Bold"/>
                </a:rPr>
                <a:t>成果發表會</a:t>
              </a:r>
              <a:endParaRPr lang="en-US" sz="11000" dirty="0">
                <a:solidFill>
                  <a:srgbClr val="383838"/>
                </a:solidFill>
                <a:ea typeface="Inter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507174"/>
              <a:ext cx="12758472" cy="5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8"/>
                </a:lnSpc>
                <a:spcBef>
                  <a:spcPct val="0"/>
                </a:spcBef>
              </a:pPr>
              <a:r>
                <a:rPr lang="en-US" sz="2398">
                  <a:solidFill>
                    <a:srgbClr val="242725"/>
                  </a:solidFill>
                  <a:latin typeface="Inter"/>
                </a:rPr>
                <a:t>WORKPLACE EXPERIENCE  PRESENTATION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80435" y="5649903"/>
            <a:ext cx="1122530" cy="11225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-228600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4" name="文字方塊 13"/>
          <p:cNvSpPr txBox="1"/>
          <p:nvPr/>
        </p:nvSpPr>
        <p:spPr>
          <a:xfrm>
            <a:off x="15556858" y="9720640"/>
            <a:ext cx="2743200" cy="461665"/>
          </a:xfrm>
          <a:prstGeom prst="rect">
            <a:avLst/>
          </a:prstGeom>
          <a:solidFill>
            <a:srgbClr val="F0FF8A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hlinkClick r:id="rId4"/>
              </a:rPr>
              <a:t>2024.11.27@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商</a:t>
            </a:r>
            <a:r>
              <a:rPr lang="en-US" altLang="zh-TW" sz="2400" b="1" dirty="0">
                <a:solidFill>
                  <a:schemeClr val="bg1"/>
                </a:solidFill>
                <a:hlinkClick r:id="rId4"/>
              </a:rPr>
              <a:t>311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1629" y="2335035"/>
            <a:ext cx="3701879" cy="14327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1467" y="4690864"/>
            <a:ext cx="5633133" cy="547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ea typeface="Inter"/>
              </a:rPr>
              <a:t>學分數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：3學分</a:t>
            </a:r>
            <a:r>
              <a:rPr lang="en-US" altLang="zh-TW" sz="3200" b="1" dirty="0">
                <a:solidFill>
                  <a:srgbClr val="FF0000"/>
                </a:solidFill>
                <a:ea typeface="Inter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ea typeface="Inter"/>
              </a:rPr>
              <a:t>領域選修</a:t>
            </a:r>
            <a:r>
              <a:rPr lang="en-US" altLang="zh-TW" sz="3200" b="1" dirty="0">
                <a:solidFill>
                  <a:srgbClr val="FF0000"/>
                </a:solidFill>
                <a:ea typeface="Inter"/>
              </a:rPr>
              <a:t>)</a:t>
            </a:r>
            <a:endParaRPr lang="en-US" sz="3200" b="1" dirty="0">
              <a:solidFill>
                <a:srgbClr val="FF0000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：無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建議大三以上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實習時數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：依單位排班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，</a:t>
            </a:r>
            <a:br>
              <a:rPr lang="en-US" sz="3200" dirty="0">
                <a:solidFill>
                  <a:srgbClr val="242725"/>
                </a:solidFill>
                <a:ea typeface="Inter"/>
              </a:rPr>
            </a:b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須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滿160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小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時以上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ea typeface="Inter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</a:t>
            </a:r>
            <a:r>
              <a:rPr lang="en-US" altLang="zh-TW" sz="3200" dirty="0" err="1">
                <a:solidFill>
                  <a:srgbClr val="242725"/>
                </a:solidFill>
                <a:ea typeface="Inter"/>
              </a:rPr>
              <a:t>海報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成果發表會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、書面報告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endParaRPr lang="en-US" sz="32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512785" y="2059650"/>
            <a:ext cx="5262429" cy="526242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512785" y="7475431"/>
            <a:ext cx="812410" cy="81241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4297" y="2579126"/>
            <a:ext cx="4551325" cy="740600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268200" y="4690864"/>
            <a:ext cx="5670877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學分數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：9學分</a:t>
            </a:r>
            <a:r>
              <a:rPr 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應用選修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sz="32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</a:t>
            </a:r>
            <a:r>
              <a:rPr lang="en-US" sz="3200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才可選</a:t>
            </a:r>
            <a:endParaRPr lang="en-US" sz="3200" dirty="0">
              <a:solidFill>
                <a:srgbClr val="2427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實習時數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依單位排班</a:t>
            </a:r>
            <a:r>
              <a:rPr lang="en-US" altLang="zh-TW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建議每週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3.5天</a:t>
            </a:r>
            <a:r>
              <a:rPr lang="zh-TW" alt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en-US" altLang="zh-TW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504</a:t>
            </a:r>
            <a:r>
              <a:rPr lang="zh-TW" alt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sz="3200" dirty="0">
              <a:solidFill>
                <a:srgbClr val="2427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sz="3200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期末口頭報告</a:t>
            </a:r>
            <a: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br>
              <a:rPr lang="en-US" sz="3200" dirty="0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200" dirty="0" err="1">
                <a:solidFill>
                  <a:srgbClr val="2427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書面報告及授課教師指定作業</a:t>
            </a:r>
            <a:endParaRPr lang="en-US" sz="3200" dirty="0">
              <a:solidFill>
                <a:srgbClr val="2427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219200" y="731106"/>
            <a:ext cx="11552586" cy="121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en-US" sz="7999" dirty="0" err="1">
                <a:solidFill>
                  <a:srgbClr val="242725"/>
                </a:solidFill>
                <a:ea typeface="Inter Bold"/>
              </a:rPr>
              <a:t>你知道實習分兩種嗎</a:t>
            </a:r>
            <a:r>
              <a:rPr lang="en-US" sz="7999" dirty="0">
                <a:solidFill>
                  <a:srgbClr val="242725"/>
                </a:solidFill>
                <a:ea typeface="Inter Bold"/>
              </a:rPr>
              <a:t>？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506270" y="2689647"/>
            <a:ext cx="3332596" cy="735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4800" b="1" dirty="0">
              <a:solidFill>
                <a:srgbClr val="000000"/>
              </a:solidFill>
              <a:ea typeface="Inter Bold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71785" y="2449583"/>
            <a:ext cx="4495799" cy="14327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080691" y="2752287"/>
            <a:ext cx="3877986" cy="827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altLang="zh-TW" sz="4800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altLang="zh-TW" sz="4800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154630"/>
            <a:ext cx="2530114" cy="3245670"/>
            <a:chOff x="-49767" y="-47625"/>
            <a:chExt cx="3373486" cy="4327560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3323719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9767" y="791800"/>
              <a:ext cx="332371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學生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須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於選課前找實習指導老師討論與規劃實習單位與內容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。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實習時數依單位規定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(至少160小時)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9552" y="6118911"/>
            <a:ext cx="2544331" cy="2358379"/>
            <a:chOff x="0" y="-47625"/>
            <a:chExt cx="3392442" cy="3144506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339244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1458"/>
              <a:ext cx="3392442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填寫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：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(1)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職場體驗申請表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(2)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實習申請表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(3)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保險切結書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15979" y="6118911"/>
            <a:ext cx="2542347" cy="1922361"/>
            <a:chOff x="0" y="-47625"/>
            <a:chExt cx="3076211" cy="2563147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1456"/>
              <a:ext cx="3076211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2400" b="1" dirty="0">
                  <a:solidFill>
                    <a:srgbClr val="FF0000"/>
                  </a:solidFill>
                  <a:ea typeface="Inter"/>
                </a:rPr>
                <a:t>5/20</a:t>
              </a:r>
              <a:r>
                <a:rPr lang="zh-TW" altLang="en-US" sz="2400" b="1" dirty="0">
                  <a:solidFill>
                    <a:srgbClr val="FF0000"/>
                  </a:solidFill>
                  <a:ea typeface="Inter"/>
                </a:rPr>
                <a:t>、</a:t>
              </a:r>
              <a:r>
                <a:rPr lang="en-US" altLang="zh-TW" sz="2400" b="1" dirty="0">
                  <a:solidFill>
                    <a:srgbClr val="FF0000"/>
                  </a:solidFill>
                  <a:ea typeface="Inter"/>
                </a:rPr>
                <a:t>12/20</a:t>
              </a:r>
              <a:r>
                <a:rPr lang="zh-TW" altLang="en-US" sz="2400" b="1" dirty="0">
                  <a:solidFill>
                    <a:srgbClr val="FF0000"/>
                  </a:solidFill>
                  <a:ea typeface="Inter"/>
                </a:rPr>
                <a:t>前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，正式提交系上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系上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討論確認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54121" y="6118911"/>
            <a:ext cx="2307159" cy="1922361"/>
            <a:chOff x="0" y="-47625"/>
            <a:chExt cx="3076211" cy="256314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4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71457"/>
              <a:ext cx="3076211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職場實習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暑假或選課前一學期中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93620" y="6118911"/>
            <a:ext cx="2198874" cy="2794396"/>
            <a:chOff x="0" y="-47625"/>
            <a:chExt cx="2931832" cy="372586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293183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71458"/>
              <a:ext cx="2931832" cy="290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實習完成</a:t>
              </a:r>
              <a:r>
                <a:rPr lang="en-US" altLang="zh-TW" sz="2400" dirty="0">
                  <a:solidFill>
                    <a:srgbClr val="242725"/>
                  </a:solidFill>
                  <a:ea typeface="Inter"/>
                </a:rPr>
                <a:t>(</a:t>
              </a:r>
              <a:r>
                <a:rPr lang="en-US" altLang="zh-TW" sz="2400" dirty="0" err="1">
                  <a:solidFill>
                    <a:srgbClr val="FF0000"/>
                  </a:solidFill>
                  <a:ea typeface="Inter"/>
                </a:rPr>
                <a:t>繳交實習時數</a:t>
              </a:r>
              <a:r>
                <a:rPr lang="zh-TW" altLang="en-US" sz="2400" dirty="0">
                  <a:solidFill>
                    <a:srgbClr val="FF0000"/>
                  </a:solidFill>
                  <a:ea typeface="Inter"/>
                </a:rPr>
                <a:t>、</a:t>
              </a:r>
              <a:r>
                <a:rPr lang="en-US" altLang="zh-TW" sz="2400" dirty="0" err="1">
                  <a:solidFill>
                    <a:srgbClr val="FF0000"/>
                  </a:solidFill>
                  <a:ea typeface="Inter"/>
                </a:rPr>
                <a:t>評核表</a:t>
              </a:r>
              <a:r>
                <a:rPr lang="zh-TW" altLang="en-US" sz="2400" dirty="0">
                  <a:solidFill>
                    <a:srgbClr val="FF0000"/>
                  </a:solidFill>
                  <a:ea typeface="Inter"/>
                </a:rPr>
                <a:t>等</a:t>
              </a:r>
              <a:r>
                <a:rPr lang="en-US" altLang="zh-TW" sz="2400" dirty="0">
                  <a:solidFill>
                    <a:srgbClr val="242725"/>
                  </a:solidFill>
                  <a:ea typeface="Inter"/>
                </a:rPr>
                <a:t>)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於下學期選修職場體驗課程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(3學分)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0672" y="6118911"/>
            <a:ext cx="2670161" cy="1922362"/>
            <a:chOff x="0" y="-47625"/>
            <a:chExt cx="3560215" cy="256315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560215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6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71458"/>
              <a:ext cx="3560215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選修課程學期中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zh-TW" altLang="en-US" sz="2400" dirty="0">
                  <a:solidFill>
                    <a:srgbClr val="FF0000"/>
                  </a:solidFill>
                  <a:ea typeface="Inter"/>
                </a:rPr>
                <a:t>繳交書面報告</a:t>
              </a:r>
              <a:r>
                <a:rPr lang="en-US" sz="2400" dirty="0">
                  <a:solidFill>
                    <a:srgbClr val="FF0000"/>
                  </a:solidFill>
                  <a:ea typeface="Inter"/>
                </a:rPr>
                <a:t>、</a:t>
              </a:r>
              <a:r>
                <a:rPr lang="en-US" sz="2400" dirty="0" err="1">
                  <a:solidFill>
                    <a:srgbClr val="FF0000"/>
                  </a:solidFill>
                  <a:ea typeface="Inter"/>
                </a:rPr>
                <a:t>參加</a:t>
              </a:r>
              <a:r>
                <a:rPr lang="zh-TW" altLang="en-US" sz="2400" dirty="0">
                  <a:solidFill>
                    <a:srgbClr val="FF0000"/>
                  </a:solidFill>
                  <a:ea typeface="Inter"/>
                </a:rPr>
                <a:t>海報</a:t>
              </a:r>
              <a:r>
                <a:rPr lang="en-US" sz="2400" dirty="0" err="1">
                  <a:solidFill>
                    <a:srgbClr val="FF0000"/>
                  </a:solidFill>
                  <a:ea typeface="Inter"/>
                </a:rPr>
                <a:t>成果發表會</a:t>
              </a:r>
              <a:endParaRPr lang="en-US" sz="2400" dirty="0">
                <a:solidFill>
                  <a:srgbClr val="FF0000"/>
                </a:solidFill>
                <a:ea typeface="Inter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882818" y="5629004"/>
            <a:ext cx="17386449" cy="20955"/>
          </a:xfrm>
          <a:prstGeom prst="rect">
            <a:avLst/>
          </a:prstGeom>
          <a:solidFill>
            <a:srgbClr val="242725">
              <a:alpha val="6666"/>
            </a:srgbClr>
          </a:solidFill>
        </p:spPr>
      </p:sp>
      <p:grpSp>
        <p:nvGrpSpPr>
          <p:cNvPr id="21" name="Group 21"/>
          <p:cNvGrpSpPr/>
          <p:nvPr/>
        </p:nvGrpSpPr>
        <p:grpSpPr>
          <a:xfrm>
            <a:off x="723125" y="5479789"/>
            <a:ext cx="319384" cy="31938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669552" y="5479789"/>
            <a:ext cx="319384" cy="31938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615979" y="5479789"/>
            <a:ext cx="319384" cy="31938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454121" y="5479789"/>
            <a:ext cx="319384" cy="319384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2301905" y="5479789"/>
            <a:ext cx="319384" cy="31938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312264" y="5479789"/>
            <a:ext cx="319384" cy="319384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9373" y="1325067"/>
            <a:ext cx="5930845" cy="22954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933478" y="2055213"/>
            <a:ext cx="51826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8"/>
              </a:lnSpc>
              <a:spcBef>
                <a:spcPct val="0"/>
              </a:spcBef>
            </a:pPr>
            <a:r>
              <a:rPr lang="en-US" sz="10202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10202" b="1" dirty="0">
              <a:solidFill>
                <a:srgbClr val="000000"/>
              </a:solidFill>
              <a:ea typeface="Inter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92330" y="2628900"/>
            <a:ext cx="2293631" cy="6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  <a:spcBef>
                <a:spcPct val="0"/>
              </a:spcBef>
            </a:pPr>
            <a:r>
              <a:rPr lang="en-US" sz="4515" dirty="0" err="1">
                <a:solidFill>
                  <a:srgbClr val="000000"/>
                </a:solidFill>
                <a:ea typeface="Inter Bold"/>
              </a:rPr>
              <a:t>申請流程</a:t>
            </a:r>
            <a:endParaRPr lang="en-US" sz="4515" dirty="0">
              <a:solidFill>
                <a:srgbClr val="000000"/>
              </a:solidFill>
              <a:ea typeface="Inter Bold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12175139" y="-536123"/>
            <a:ext cx="5262429" cy="5262429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69725" y="491641"/>
            <a:ext cx="4626485" cy="4651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3920" y="1028700"/>
            <a:ext cx="3231988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20406" y="6023396"/>
            <a:ext cx="956892" cy="95689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30000"/>
          </a:blip>
          <a:srcRect r="46578" b="3394"/>
          <a:stretch>
            <a:fillRect/>
          </a:stretch>
        </p:blipFill>
        <p:spPr>
          <a:xfrm rot="118151">
            <a:off x="7319321" y="6369883"/>
            <a:ext cx="8711576" cy="31507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17938" y="6741574"/>
            <a:ext cx="70975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實習結束後</a:t>
            </a: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需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向系上報告及繳交功課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Arimo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Arimo Bold"/>
              </a:rPr>
              <a:t>由實習單位評分，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期中與期末分別評分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20%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期末實習口頭報告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期末實習書面報告及授課教師指定作業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8088" y="301202"/>
            <a:ext cx="7217070" cy="2793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5697736" y="3384922"/>
            <a:ext cx="4467990" cy="8935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13622605" y="3384922"/>
            <a:ext cx="4467990" cy="8935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30000"/>
          </a:blip>
          <a:srcRect r="29474"/>
          <a:stretch>
            <a:fillRect/>
          </a:stretch>
        </p:blipFill>
        <p:spPr>
          <a:xfrm rot="181209">
            <a:off x="10364306" y="3382443"/>
            <a:ext cx="3056942" cy="8935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6116416" y="4824812"/>
            <a:ext cx="5293736" cy="13604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12388509" y="4847211"/>
            <a:ext cx="5293736" cy="131566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907981" y="3550141"/>
            <a:ext cx="438663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9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(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大四修課最低學分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7943" y="3550141"/>
            <a:ext cx="262085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實習長度一學期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477000" y="4986686"/>
            <a:ext cx="496531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前一學期末</a:t>
            </a: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提出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申請</a:t>
            </a:r>
            <a:r>
              <a:rPr lang="en-US" sz="2800" dirty="0">
                <a:solidFill>
                  <a:srgbClr val="242725"/>
                </a:solidFill>
                <a:ea typeface="Inter Bold"/>
              </a:rPr>
              <a:t>，</a:t>
            </a: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面試通過後，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於當學期加退選選修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85976" y="3550141"/>
            <a:ext cx="414124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建議</a:t>
            </a:r>
            <a:r>
              <a:rPr lang="en-US" sz="2800" dirty="0">
                <a:solidFill>
                  <a:srgbClr val="242725"/>
                </a:solidFill>
                <a:ea typeface="Inter Bold"/>
              </a:rPr>
              <a:t>一週3.5天在實習單位實習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13360" y="5211451"/>
            <a:ext cx="3844033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1616"/>
                </a:solidFill>
                <a:ea typeface="Inter Bold"/>
              </a:rPr>
              <a:t>只有大四可以申請</a:t>
            </a:r>
            <a:endParaRPr lang="en-US" sz="2800" dirty="0">
              <a:solidFill>
                <a:srgbClr val="FF1616"/>
              </a:solidFill>
              <a:ea typeface="Inter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997808" y="1230102"/>
            <a:ext cx="7317630" cy="122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2"/>
              </a:lnSpc>
              <a:spcBef>
                <a:spcPct val="0"/>
              </a:spcBef>
            </a:pPr>
            <a:r>
              <a:rPr lang="en-US" sz="8896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sz="8896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25015" y="2016629"/>
            <a:ext cx="7772400" cy="7284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鳶飛專題實習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a typeface="Inter Bold"/>
            </a:endParaRPr>
          </a:p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242725"/>
                </a:solidFill>
                <a:ea typeface="Inter"/>
              </a:rPr>
              <a:t>遠東百貨</a:t>
            </a:r>
            <a:endParaRPr lang="en-US" altLang="zh-TW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242725"/>
                </a:solidFill>
                <a:ea typeface="Inter"/>
              </a:rPr>
              <a:t>榮昌電子</a:t>
            </a:r>
            <a:endParaRPr lang="en-US" altLang="zh-TW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242725"/>
                </a:solidFill>
                <a:ea typeface="Inter"/>
              </a:rPr>
              <a:t>蝦皮</a:t>
            </a:r>
            <a:endParaRPr lang="en-US" altLang="zh-TW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242725"/>
                </a:solidFill>
                <a:ea typeface="Inter"/>
              </a:rPr>
              <a:t>愛卡拉互動媒體</a:t>
            </a:r>
            <a:endParaRPr lang="en-US" altLang="zh-TW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000" b="1" dirty="0" err="1">
                <a:solidFill>
                  <a:srgbClr val="242725"/>
                </a:solidFill>
                <a:ea typeface="Inter"/>
              </a:rPr>
              <a:t>世界健身</a:t>
            </a:r>
            <a:endParaRPr lang="en-US" altLang="zh-TW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展逸國際</a:t>
            </a: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精鍊公關</a:t>
            </a: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寶悍運動平台</a:t>
            </a: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3505" y="7459472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39600" y="4598550"/>
            <a:ext cx="5262429" cy="526242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30400" y="6587126"/>
            <a:ext cx="3147724" cy="3164987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516927"/>
            <a:ext cx="1447799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zh-TW" altLang="en-US" sz="8000" b="1" dirty="0">
                <a:solidFill>
                  <a:srgbClr val="000000"/>
                </a:solidFill>
                <a:ea typeface="Inter"/>
              </a:rPr>
              <a:t>近</a:t>
            </a:r>
            <a:r>
              <a:rPr lang="en-US" sz="8000" b="1" dirty="0" err="1">
                <a:solidFill>
                  <a:srgbClr val="000000"/>
                </a:solidFill>
                <a:ea typeface="Inter"/>
              </a:rPr>
              <a:t>年職場體驗&amp;鳶飛專題實習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169878" y="2487548"/>
            <a:ext cx="8250223" cy="571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職場體驗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a typeface="Inter 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242725"/>
                </a:solidFill>
                <a:ea typeface="Inter"/>
              </a:rPr>
              <a:t>大魯閣</a:t>
            </a:r>
            <a:endParaRPr lang="en-US" altLang="zh-TW" sz="3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242725"/>
                </a:solidFill>
                <a:ea typeface="Inter"/>
              </a:rPr>
              <a:t>樂天棒球隊</a:t>
            </a:r>
            <a:endParaRPr lang="en-US" sz="3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香格里拉台北遠東國際飯店</a:t>
            </a: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242725"/>
                </a:solidFill>
                <a:ea typeface="Inter"/>
              </a:rPr>
              <a:t>力麗觀光開發</a:t>
            </a:r>
            <a:endParaRPr lang="en-US" sz="3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迪卡儂</a:t>
            </a:r>
            <a:endParaRPr lang="en-US" sz="3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臺北大學運動中心</a:t>
            </a:r>
            <a:endParaRPr lang="en-US" sz="3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242725"/>
                </a:solidFill>
                <a:ea typeface="Inter"/>
              </a:rPr>
              <a:t>大漢整合行銷</a:t>
            </a:r>
            <a:endParaRPr lang="en-US" sz="30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0583" y="2095500"/>
            <a:ext cx="9823112" cy="1333698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運動管理領域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永和、新莊、三重國民運動中心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新北市體育總會滑水委員會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捷安特旅行社股份有限公司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中華民國飛行運動總會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展逸國際行銷有限公司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台灣電通股份有限公司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台灣迪卡儂公司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崇越科技股份有限公司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大漢整合行銷股份有限公司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台灣鐵人三項股份有限公司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精煉公共關係顧問股份有限公司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Curves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可爾姿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香港商世界健身事業有限公司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臺北市體育總會毽球協會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世順國際有限公司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鶯歌運動公園、三鶯運動中心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寶宏文教股份有限公司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競技疊盃運動推廣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6223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258800" y="5457422"/>
            <a:ext cx="4732677" cy="4546398"/>
            <a:chOff x="0" y="0"/>
            <a:chExt cx="6350000" cy="6350000"/>
          </a:xfrm>
          <a:solidFill>
            <a:srgbClr val="2ED47B">
              <a:alpha val="9020"/>
            </a:srgb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2697663" y="6028331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516927"/>
            <a:ext cx="14859000" cy="131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zh-TW" altLang="en-US" sz="8000" b="1" dirty="0">
                <a:solidFill>
                  <a:srgbClr val="000000"/>
                </a:solidFill>
                <a:ea typeface="Inter"/>
              </a:rPr>
              <a:t>實習機構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(</a:t>
            </a:r>
            <a:r>
              <a:rPr lang="zh-TW" altLang="en-US" sz="5400" dirty="0">
                <a:solidFill>
                  <a:srgbClr val="000000"/>
                </a:solidFill>
                <a:ea typeface="Inter"/>
              </a:rPr>
              <a:t>皆可申請</a:t>
            </a:r>
            <a:r>
              <a:rPr lang="en-US" altLang="zh-TW" sz="5400" dirty="0" err="1">
                <a:solidFill>
                  <a:srgbClr val="000000"/>
                </a:solidFill>
                <a:ea typeface="Inter"/>
              </a:rPr>
              <a:t>職場體驗&amp;鳶飛專題實習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)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1811000" y="2594759"/>
            <a:ext cx="5486400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休閒管理領域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易遊網旅行社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大板根育樂事業股份有限公司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香格里拉台北遠東國際大飯店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寒舍國際酒店股份有限公司</a:t>
            </a:r>
            <a:endParaRPr lang="en-US" sz="2400" dirty="0">
              <a:solidFill>
                <a:srgbClr val="242725"/>
              </a:solidFill>
              <a:ea typeface="Inter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2855" y="6120640"/>
            <a:ext cx="480582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文字方塊 2"/>
          <p:cNvSpPr txBox="1"/>
          <p:nvPr/>
        </p:nvSpPr>
        <p:spPr>
          <a:xfrm>
            <a:off x="7162800" y="43053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latin typeface="+mj-lt"/>
              </a:rPr>
              <a:t>Q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&amp;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A</a:t>
            </a:r>
            <a:endParaRPr lang="zh-TW" alt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91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366</Words>
  <Application>Microsoft Office PowerPoint</Application>
  <PresentationFormat>自訂</PresentationFormat>
  <Paragraphs>107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Arial</vt:lpstr>
      <vt:lpstr>Calibri</vt:lpstr>
      <vt:lpstr>Inter</vt:lpstr>
      <vt:lpstr>Arimo Bold</vt:lpstr>
      <vt:lpstr>Inter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109年職場體驗 成果發表會</dc:title>
  <dc:creator>user</dc:creator>
  <cp:lastModifiedBy>user</cp:lastModifiedBy>
  <cp:revision>23</cp:revision>
  <dcterms:created xsi:type="dcterms:W3CDTF">2006-08-16T00:00:00Z</dcterms:created>
  <dcterms:modified xsi:type="dcterms:W3CDTF">2024-11-22T05:39:43Z</dcterms:modified>
  <dc:identifier>DAEO8813erk</dc:identifier>
</cp:coreProperties>
</file>